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11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4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58" r:id="rId30"/>
    <p:sldId id="310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yySoAIQYYQGjrlR0prwdLA==" hashData="x6y+Mptq1CYyxlqnHuaYt3O2u3k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8" autoAdjust="0"/>
    <p:restoredTop sz="94660"/>
  </p:normalViewPr>
  <p:slideViewPr>
    <p:cSldViewPr showGuides="1">
      <p:cViewPr>
        <p:scale>
          <a:sx n="75" d="100"/>
          <a:sy n="75" d="100"/>
        </p:scale>
        <p:origin x="-1278" y="-6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risw\Desktop\PS%20Tabl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risw\Desktop\PS%20Tabl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risw\Desktop\PS%20Tabl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risw\Desktop\PS%20Tabl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'PS Table'!$I$116:$O$116</c:f>
              <c:strCache>
                <c:ptCount val="7"/>
                <c:pt idx="0">
                  <c:v>服裝, 時尚與鞋子
Apparel, Jewelry &amp; Shoes</c:v>
                </c:pt>
                <c:pt idx="1">
                  <c:v>美容 , 化妝與個人保養品
Beauty &amp; personal Care</c:v>
                </c:pt>
                <c:pt idx="2">
                  <c:v>食品百貨
Grocery</c:v>
                </c:pt>
                <c:pt idx="3">
                  <c:v>餐廳
Restaurant</c:v>
                </c:pt>
                <c:pt idx="4">
                  <c:v>健康與營養
Health &amp; Nutrition</c:v>
                </c:pt>
                <c:pt idx="5">
                  <c:v>服務
Services</c:v>
                </c:pt>
                <c:pt idx="6">
                  <c:v>其他
Others</c:v>
                </c:pt>
              </c:strCache>
            </c:strRef>
          </c:cat>
          <c:val>
            <c:numRef>
              <c:f>'PS Table'!$I$117:$O$117</c:f>
              <c:numCache>
                <c:formatCode>General</c:formatCode>
                <c:ptCount val="7"/>
                <c:pt idx="0">
                  <c:v>13</c:v>
                </c:pt>
                <c:pt idx="1">
                  <c:v>12</c:v>
                </c:pt>
                <c:pt idx="2">
                  <c:v>25</c:v>
                </c:pt>
                <c:pt idx="3">
                  <c:v>11</c:v>
                </c:pt>
                <c:pt idx="4">
                  <c:v>7</c:v>
                </c:pt>
                <c:pt idx="5">
                  <c:v>7</c:v>
                </c:pt>
                <c:pt idx="6">
                  <c:v>29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Calibri"/>
          <a:ea typeface="Heiti TC Light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2"/>
            <c:bubble3D val="0"/>
            <c:explosion val="17"/>
          </c:dPt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'PS Table'!$I$116:$O$116</c:f>
              <c:strCache>
                <c:ptCount val="7"/>
                <c:pt idx="0">
                  <c:v>服裝, 時尚與鞋子
Apparel, Jewelry &amp; Shoes</c:v>
                </c:pt>
                <c:pt idx="1">
                  <c:v>美容 , 化妝與個人保養品
Beauty &amp; personal Care</c:v>
                </c:pt>
                <c:pt idx="2">
                  <c:v>食品百貨
Grocery</c:v>
                </c:pt>
                <c:pt idx="3">
                  <c:v>餐廳
Restaurant</c:v>
                </c:pt>
                <c:pt idx="4">
                  <c:v>健康與營養
Health &amp; Nutrition</c:v>
                </c:pt>
                <c:pt idx="5">
                  <c:v>服務
Services</c:v>
                </c:pt>
                <c:pt idx="6">
                  <c:v>其他
Others</c:v>
                </c:pt>
              </c:strCache>
            </c:strRef>
          </c:cat>
          <c:val>
            <c:numRef>
              <c:f>'PS Table'!$I$117:$O$117</c:f>
              <c:numCache>
                <c:formatCode>General</c:formatCode>
                <c:ptCount val="7"/>
                <c:pt idx="0">
                  <c:v>13</c:v>
                </c:pt>
                <c:pt idx="1">
                  <c:v>12</c:v>
                </c:pt>
                <c:pt idx="2">
                  <c:v>25</c:v>
                </c:pt>
                <c:pt idx="3">
                  <c:v>11</c:v>
                </c:pt>
                <c:pt idx="4">
                  <c:v>7</c:v>
                </c:pt>
                <c:pt idx="5">
                  <c:v>7</c:v>
                </c:pt>
                <c:pt idx="6">
                  <c:v>29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Calibri"/>
          <a:ea typeface="Heiti TC Light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20"/>
          </c:dPt>
          <c:dPt>
            <c:idx val="2"/>
            <c:bubble3D val="0"/>
            <c:explosion val="17"/>
          </c:dPt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'PS Table'!$I$116:$O$116</c:f>
              <c:strCache>
                <c:ptCount val="7"/>
                <c:pt idx="0">
                  <c:v>服裝, 時尚與鞋子
Apparel, Jewelry &amp; Shoes</c:v>
                </c:pt>
                <c:pt idx="1">
                  <c:v>美容 , 化妝與個人保養品
Beauty &amp; personal Care</c:v>
                </c:pt>
                <c:pt idx="2">
                  <c:v>食品百貨
Grocery</c:v>
                </c:pt>
                <c:pt idx="3">
                  <c:v>餐廳
Restaurant</c:v>
                </c:pt>
                <c:pt idx="4">
                  <c:v>健康與營養
Health &amp; Nutrition</c:v>
                </c:pt>
                <c:pt idx="5">
                  <c:v>服務
Services</c:v>
                </c:pt>
                <c:pt idx="6">
                  <c:v>其他
Others</c:v>
                </c:pt>
              </c:strCache>
            </c:strRef>
          </c:cat>
          <c:val>
            <c:numRef>
              <c:f>'PS Table'!$I$117:$O$117</c:f>
              <c:numCache>
                <c:formatCode>General</c:formatCode>
                <c:ptCount val="7"/>
                <c:pt idx="0">
                  <c:v>13</c:v>
                </c:pt>
                <c:pt idx="1">
                  <c:v>12</c:v>
                </c:pt>
                <c:pt idx="2">
                  <c:v>25</c:v>
                </c:pt>
                <c:pt idx="3">
                  <c:v>11</c:v>
                </c:pt>
                <c:pt idx="4">
                  <c:v>7</c:v>
                </c:pt>
                <c:pt idx="5">
                  <c:v>7</c:v>
                </c:pt>
                <c:pt idx="6">
                  <c:v>29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Calibri"/>
          <a:ea typeface="Heiti TC Light"/>
          <a:cs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20"/>
          </c:dPt>
          <c:dPt>
            <c:idx val="2"/>
            <c:bubble3D val="0"/>
            <c:explosion val="17"/>
          </c:dPt>
          <c:dPt>
            <c:idx val="3"/>
            <c:bubble3D val="0"/>
            <c:explosion val="17"/>
          </c:dPt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'PS Table'!$I$116:$O$116</c:f>
              <c:strCache>
                <c:ptCount val="7"/>
                <c:pt idx="0">
                  <c:v>服裝, 時尚與鞋子
Apparel, Jewelry &amp; Shoes</c:v>
                </c:pt>
                <c:pt idx="1">
                  <c:v>美容 , 化妝與個人保養品
Beauty &amp; personal Care</c:v>
                </c:pt>
                <c:pt idx="2">
                  <c:v>食品百貨
Grocery</c:v>
                </c:pt>
                <c:pt idx="3">
                  <c:v>餐廳
Restaurant</c:v>
                </c:pt>
                <c:pt idx="4">
                  <c:v>健康與營養
Health &amp; Nutrition</c:v>
                </c:pt>
                <c:pt idx="5">
                  <c:v>服務
Services</c:v>
                </c:pt>
                <c:pt idx="6">
                  <c:v>其他
Others</c:v>
                </c:pt>
              </c:strCache>
            </c:strRef>
          </c:cat>
          <c:val>
            <c:numRef>
              <c:f>'PS Table'!$I$117:$O$117</c:f>
              <c:numCache>
                <c:formatCode>General</c:formatCode>
                <c:ptCount val="7"/>
                <c:pt idx="0">
                  <c:v>13</c:v>
                </c:pt>
                <c:pt idx="1">
                  <c:v>12</c:v>
                </c:pt>
                <c:pt idx="2">
                  <c:v>25</c:v>
                </c:pt>
                <c:pt idx="3">
                  <c:v>11</c:v>
                </c:pt>
                <c:pt idx="4">
                  <c:v>7</c:v>
                </c:pt>
                <c:pt idx="5">
                  <c:v>7</c:v>
                </c:pt>
                <c:pt idx="6">
                  <c:v>29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Calibri"/>
          <a:ea typeface="Heiti TC Light"/>
          <a:cs typeface="Calibri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5AB53-598B-4FDB-943C-9E16E048D356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9C414-9054-4F18-99D3-584AE3E50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9C414-9054-4F18-99D3-584AE3E508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02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0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44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9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8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2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2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26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9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38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21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6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700" b="77000" l="0" r="100000">
                        <a14:foregroundMark x1="11500" y1="69100" x2="11500" y2="69100"/>
                        <a14:foregroundMark x1="11400" y1="68700" x2="11400" y2="68700"/>
                        <a14:foregroundMark x1="17200" y1="64000" x2="17200" y2="64000"/>
                        <a14:foregroundMark x1="17300" y1="62800" x2="17300" y2="62800"/>
                        <a14:foregroundMark x1="2900" y1="59300" x2="92500" y2="63500"/>
                        <a14:foregroundMark x1="85000" y1="67600" x2="98700" y2="70100"/>
                        <a14:foregroundMark x1="1200" y1="56900" x2="98600" y2="577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634" b="23183"/>
          <a:stretch/>
        </p:blipFill>
        <p:spPr>
          <a:xfrm>
            <a:off x="9440" y="4552950"/>
            <a:ext cx="7915360" cy="59055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24756" r="12712" b="22527"/>
          <a:stretch/>
        </p:blipFill>
        <p:spPr bwMode="auto">
          <a:xfrm>
            <a:off x="7926502" y="4095750"/>
            <a:ext cx="1074180" cy="10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00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jpeg"/><Relationship Id="rId18" Type="http://schemas.openxmlformats.org/officeDocument/2006/relationships/image" Target="../media/image60.jpeg"/><Relationship Id="rId26" Type="http://schemas.openxmlformats.org/officeDocument/2006/relationships/image" Target="../media/image68.jpeg"/><Relationship Id="rId39" Type="http://schemas.openxmlformats.org/officeDocument/2006/relationships/image" Target="../media/image81.jpeg"/><Relationship Id="rId21" Type="http://schemas.openxmlformats.org/officeDocument/2006/relationships/image" Target="../media/image63.jpeg"/><Relationship Id="rId34" Type="http://schemas.openxmlformats.org/officeDocument/2006/relationships/image" Target="../media/image76.png"/><Relationship Id="rId42" Type="http://schemas.openxmlformats.org/officeDocument/2006/relationships/image" Target="../media/image84.jpeg"/><Relationship Id="rId47" Type="http://schemas.openxmlformats.org/officeDocument/2006/relationships/image" Target="../media/image89.jpeg"/><Relationship Id="rId50" Type="http://schemas.openxmlformats.org/officeDocument/2006/relationships/image" Target="../media/image92.jpeg"/><Relationship Id="rId55" Type="http://schemas.openxmlformats.org/officeDocument/2006/relationships/image" Target="../media/image97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5" Type="http://schemas.openxmlformats.org/officeDocument/2006/relationships/image" Target="../media/image67.jpeg"/><Relationship Id="rId33" Type="http://schemas.openxmlformats.org/officeDocument/2006/relationships/image" Target="../media/image75.png"/><Relationship Id="rId38" Type="http://schemas.openxmlformats.org/officeDocument/2006/relationships/image" Target="../media/image80.jpeg"/><Relationship Id="rId46" Type="http://schemas.openxmlformats.org/officeDocument/2006/relationships/image" Target="../media/image88.jpeg"/><Relationship Id="rId2" Type="http://schemas.openxmlformats.org/officeDocument/2006/relationships/image" Target="../media/image44.png"/><Relationship Id="rId16" Type="http://schemas.openxmlformats.org/officeDocument/2006/relationships/image" Target="../media/image58.jpeg"/><Relationship Id="rId20" Type="http://schemas.openxmlformats.org/officeDocument/2006/relationships/image" Target="../media/image62.jpeg"/><Relationship Id="rId29" Type="http://schemas.openxmlformats.org/officeDocument/2006/relationships/image" Target="../media/image71.jpeg"/><Relationship Id="rId41" Type="http://schemas.openxmlformats.org/officeDocument/2006/relationships/image" Target="../media/image83.png"/><Relationship Id="rId54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24" Type="http://schemas.openxmlformats.org/officeDocument/2006/relationships/image" Target="../media/image66.jpeg"/><Relationship Id="rId32" Type="http://schemas.openxmlformats.org/officeDocument/2006/relationships/image" Target="../media/image74.jpeg"/><Relationship Id="rId37" Type="http://schemas.openxmlformats.org/officeDocument/2006/relationships/image" Target="../media/image79.jpeg"/><Relationship Id="rId40" Type="http://schemas.openxmlformats.org/officeDocument/2006/relationships/image" Target="../media/image82.jpeg"/><Relationship Id="rId45" Type="http://schemas.openxmlformats.org/officeDocument/2006/relationships/image" Target="../media/image87.jpeg"/><Relationship Id="rId53" Type="http://schemas.openxmlformats.org/officeDocument/2006/relationships/image" Target="../media/image95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23" Type="http://schemas.openxmlformats.org/officeDocument/2006/relationships/image" Target="../media/image65.jpeg"/><Relationship Id="rId28" Type="http://schemas.openxmlformats.org/officeDocument/2006/relationships/image" Target="../media/image70.jpeg"/><Relationship Id="rId36" Type="http://schemas.openxmlformats.org/officeDocument/2006/relationships/image" Target="../media/image78.png"/><Relationship Id="rId49" Type="http://schemas.openxmlformats.org/officeDocument/2006/relationships/image" Target="../media/image91.png"/><Relationship Id="rId57" Type="http://schemas.openxmlformats.org/officeDocument/2006/relationships/image" Target="../media/image99.jpeg"/><Relationship Id="rId10" Type="http://schemas.openxmlformats.org/officeDocument/2006/relationships/image" Target="../media/image52.jpeg"/><Relationship Id="rId19" Type="http://schemas.openxmlformats.org/officeDocument/2006/relationships/image" Target="../media/image61.jpeg"/><Relationship Id="rId31" Type="http://schemas.openxmlformats.org/officeDocument/2006/relationships/image" Target="../media/image73.jpeg"/><Relationship Id="rId44" Type="http://schemas.openxmlformats.org/officeDocument/2006/relationships/image" Target="../media/image86.jpeg"/><Relationship Id="rId52" Type="http://schemas.openxmlformats.org/officeDocument/2006/relationships/image" Target="../media/image94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Relationship Id="rId22" Type="http://schemas.openxmlformats.org/officeDocument/2006/relationships/image" Target="../media/image64.jpeg"/><Relationship Id="rId27" Type="http://schemas.openxmlformats.org/officeDocument/2006/relationships/image" Target="../media/image69.png"/><Relationship Id="rId30" Type="http://schemas.openxmlformats.org/officeDocument/2006/relationships/image" Target="../media/image72.jpeg"/><Relationship Id="rId35" Type="http://schemas.openxmlformats.org/officeDocument/2006/relationships/image" Target="../media/image77.png"/><Relationship Id="rId43" Type="http://schemas.openxmlformats.org/officeDocument/2006/relationships/image" Target="../media/image85.jpeg"/><Relationship Id="rId48" Type="http://schemas.openxmlformats.org/officeDocument/2006/relationships/image" Target="../media/image90.jpeg"/><Relationship Id="rId56" Type="http://schemas.openxmlformats.org/officeDocument/2006/relationships/image" Target="../media/image98.png"/><Relationship Id="rId8" Type="http://schemas.openxmlformats.org/officeDocument/2006/relationships/image" Target="../media/image50.jpeg"/><Relationship Id="rId51" Type="http://schemas.openxmlformats.org/officeDocument/2006/relationships/image" Target="../media/image93.jpeg"/><Relationship Id="rId3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9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1257300"/>
            <a:ext cx="2395878" cy="3077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95600" y="1428752"/>
            <a:ext cx="599859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800" b="1" dirty="0" smtClean="0">
                <a:solidFill>
                  <a:srgbClr val="33CCFF"/>
                </a:solidFill>
                <a:latin typeface="Calibri"/>
                <a:ea typeface="Heiti TC Light"/>
                <a:cs typeface="Calibri"/>
              </a:rPr>
              <a:t>Chris Wong</a:t>
            </a:r>
            <a:endParaRPr lang="en-US" sz="6800" b="1" dirty="0">
              <a:solidFill>
                <a:srgbClr val="33CC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110253" y="2282832"/>
            <a:ext cx="5903842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44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高級業務拓展主任</a:t>
            </a:r>
            <a:endParaRPr lang="en-US" altLang="zh-TW" sz="4400" dirty="0" smtClean="0">
              <a:solidFill>
                <a:srgbClr val="002060"/>
              </a:solidFill>
              <a:latin typeface="Calibri"/>
              <a:ea typeface="Heiti TC Light"/>
              <a:cs typeface="Calibri"/>
            </a:endParaRPr>
          </a:p>
          <a:p>
            <a:pPr algn="ctr">
              <a:spcBef>
                <a:spcPts val="1200"/>
              </a:spcBef>
              <a:defRPr/>
            </a:pPr>
            <a:r>
              <a:rPr lang="en-US" altLang="zh-TW" sz="3200" b="1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Senior Business Development Executive</a:t>
            </a:r>
            <a:endParaRPr lang="en-US" sz="3200" b="1" dirty="0">
              <a:solidFill>
                <a:srgbClr val="00206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5116" y="12700"/>
            <a:ext cx="6444209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 smtClean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顆</a:t>
            </a:r>
            <a:r>
              <a:rPr lang="zh-TW" altLang="en-US" sz="3600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伴商店及</a:t>
            </a:r>
            <a:r>
              <a:rPr lang="en-US" altLang="zh-TW" sz="3600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shop.com</a:t>
            </a:r>
            <a:r>
              <a:rPr lang="zh-TW" altLang="en-US" sz="3600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最新發展</a:t>
            </a:r>
          </a:p>
          <a:p>
            <a:endParaRPr lang="en-US" sz="3600" dirty="0">
              <a:solidFill>
                <a:srgbClr val="0099CC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56653" y="608340"/>
            <a:ext cx="7057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The Development of Partner Store &amp; Shop.com</a:t>
            </a:r>
          </a:p>
        </p:txBody>
      </p:sp>
    </p:spTree>
    <p:extLst>
      <p:ext uri="{BB962C8B-B14F-4D97-AF65-F5344CB8AC3E}">
        <p14:creationId xmlns:p14="http://schemas.microsoft.com/office/powerpoint/2010/main" val="310163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 b="4964"/>
          <a:stretch/>
        </p:blipFill>
        <p:spPr bwMode="auto">
          <a:xfrm>
            <a:off x="-12701" y="-1"/>
            <a:ext cx="9162181" cy="48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200" y="1581150"/>
            <a:ext cx="7391400" cy="1219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71524" y="1311275"/>
            <a:ext cx="742951" cy="1905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7" b="4582"/>
          <a:stretch/>
        </p:blipFill>
        <p:spPr bwMode="auto">
          <a:xfrm>
            <a:off x="-18181" y="0"/>
            <a:ext cx="9162181" cy="492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87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14514" y="0"/>
            <a:ext cx="9158514" cy="9768477"/>
            <a:chOff x="-1447800" y="-1770743"/>
            <a:chExt cx="13716000" cy="1462949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88"/>
            <a:stretch/>
          </p:blipFill>
          <p:spPr bwMode="auto">
            <a:xfrm>
              <a:off x="-1447800" y="-1770743"/>
              <a:ext cx="13716000" cy="7733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55" b="4445"/>
            <a:stretch/>
          </p:blipFill>
          <p:spPr bwMode="auto">
            <a:xfrm>
              <a:off x="-1447800" y="5486400"/>
              <a:ext cx="13716000" cy="737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ounded Rectangle 7"/>
          <p:cNvSpPr/>
          <p:nvPr/>
        </p:nvSpPr>
        <p:spPr>
          <a:xfrm>
            <a:off x="25400" y="361950"/>
            <a:ext cx="1270000" cy="5524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5400" y="927100"/>
            <a:ext cx="1270000" cy="7810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5400" y="1743688"/>
            <a:ext cx="1270000" cy="1640862"/>
          </a:xfrm>
          <a:prstGeom prst="roundRect">
            <a:avLst>
              <a:gd name="adj" fmla="val 11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5400" y="3390900"/>
            <a:ext cx="1270000" cy="1640862"/>
          </a:xfrm>
          <a:prstGeom prst="roundRect">
            <a:avLst>
              <a:gd name="adj" fmla="val 11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5400" y="1095571"/>
            <a:ext cx="736600" cy="171254"/>
          </a:xfrm>
          <a:prstGeom prst="roundRect">
            <a:avLst>
              <a:gd name="adj" fmla="val 11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286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8882E-6 L -1.94444E-6 -0.538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9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4" b="9069"/>
          <a:stretch/>
        </p:blipFill>
        <p:spPr bwMode="auto">
          <a:xfrm>
            <a:off x="-14514" y="2721"/>
            <a:ext cx="9189720" cy="468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400" y="1885950"/>
            <a:ext cx="736600" cy="171254"/>
          </a:xfrm>
          <a:prstGeom prst="roundRect">
            <a:avLst>
              <a:gd name="adj" fmla="val 11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4061" y="914400"/>
            <a:ext cx="1270000" cy="3773714"/>
          </a:xfrm>
          <a:prstGeom prst="roundRect">
            <a:avLst>
              <a:gd name="adj" fmla="val 13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7" b="8941"/>
          <a:stretch/>
        </p:blipFill>
        <p:spPr bwMode="auto">
          <a:xfrm>
            <a:off x="0" y="0"/>
            <a:ext cx="918972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4925" y="895350"/>
            <a:ext cx="1270000" cy="2057400"/>
          </a:xfrm>
          <a:prstGeom prst="roundRect">
            <a:avLst>
              <a:gd name="adj" fmla="val 11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610600" y="200025"/>
            <a:ext cx="381000" cy="381000"/>
          </a:xfrm>
          <a:prstGeom prst="roundRect">
            <a:avLst>
              <a:gd name="adj" fmla="val 11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7086600" y="85725"/>
            <a:ext cx="1371600" cy="6096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b="9075"/>
          <a:stretch/>
        </p:blipFill>
        <p:spPr bwMode="auto">
          <a:xfrm>
            <a:off x="0" y="0"/>
            <a:ext cx="9189720" cy="468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71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28950"/>
            <a:ext cx="9144000" cy="211455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77480" y="2952750"/>
            <a:ext cx="6480720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5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New Partner </a:t>
            </a:r>
            <a:r>
              <a:rPr lang="en-US" altLang="zh-HK" sz="35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S</a:t>
            </a:r>
            <a:r>
              <a:rPr lang="en-US" altLang="zh-HK" sz="35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tores</a:t>
            </a:r>
          </a:p>
          <a:p>
            <a:r>
              <a:rPr lang="zh-TW" altLang="en-US" sz="35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新加入夥伴商店</a:t>
            </a:r>
            <a:endParaRPr lang="en-US" sz="35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264886" y="371827"/>
            <a:ext cx="9673771" cy="2428525"/>
            <a:chOff x="-377371" y="836712"/>
            <a:chExt cx="10579786" cy="3249163"/>
          </a:xfrm>
        </p:grpSpPr>
        <p:pic>
          <p:nvPicPr>
            <p:cNvPr id="9" name="Picture 8" descr="51554.png"/>
            <p:cNvPicPr>
              <a:picLocks noChangeAspect="1"/>
            </p:cNvPicPr>
            <p:nvPr/>
          </p:nvPicPr>
          <p:blipFill rotWithShape="1">
            <a:blip r:embed="rId2" cstate="print"/>
            <a:srcRect l="-964" r="1"/>
            <a:stretch/>
          </p:blipFill>
          <p:spPr>
            <a:xfrm>
              <a:off x="-377371" y="1386494"/>
              <a:ext cx="2112185" cy="2550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51554.png"/>
            <p:cNvPicPr>
              <a:picLocks noChangeAspect="1"/>
            </p:cNvPicPr>
            <p:nvPr/>
          </p:nvPicPr>
          <p:blipFill rotWithShape="1">
            <a:blip r:embed="rId2" cstate="print"/>
            <a:srcRect l="1" r="-795"/>
            <a:stretch/>
          </p:blipFill>
          <p:spPr>
            <a:xfrm>
              <a:off x="3000363" y="1481744"/>
              <a:ext cx="2108665" cy="2550048"/>
            </a:xfrm>
            <a:prstGeom prst="rect">
              <a:avLst/>
            </a:prstGeom>
          </p:spPr>
        </p:pic>
        <p:pic>
          <p:nvPicPr>
            <p:cNvPr id="11" name="Picture 10" descr="51554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8662" y="836712"/>
              <a:ext cx="2639036" cy="3216803"/>
            </a:xfrm>
            <a:prstGeom prst="rect">
              <a:avLst/>
            </a:prstGeom>
          </p:spPr>
        </p:pic>
        <p:pic>
          <p:nvPicPr>
            <p:cNvPr id="14" name="Picture 13" descr="51554.png"/>
            <p:cNvPicPr>
              <a:picLocks noChangeAspect="1"/>
            </p:cNvPicPr>
            <p:nvPr/>
          </p:nvPicPr>
          <p:blipFill rotWithShape="1">
            <a:blip r:embed="rId2" cstate="print"/>
            <a:srcRect l="-964" r="1"/>
            <a:stretch/>
          </p:blipFill>
          <p:spPr>
            <a:xfrm>
              <a:off x="4139952" y="989531"/>
              <a:ext cx="2467790" cy="29793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 descr="51554.png"/>
            <p:cNvPicPr>
              <a:picLocks noChangeAspect="1"/>
            </p:cNvPicPr>
            <p:nvPr/>
          </p:nvPicPr>
          <p:blipFill rotWithShape="1">
            <a:blip r:embed="rId2" cstate="print"/>
            <a:srcRect l="1" r="-795"/>
            <a:stretch/>
          </p:blipFill>
          <p:spPr>
            <a:xfrm>
              <a:off x="8093750" y="1514104"/>
              <a:ext cx="2108665" cy="2550048"/>
            </a:xfrm>
            <a:prstGeom prst="rect">
              <a:avLst/>
            </a:prstGeom>
          </p:spPr>
        </p:pic>
        <p:pic>
          <p:nvPicPr>
            <p:cNvPr id="16" name="Picture 15" descr="51554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2049" y="869072"/>
              <a:ext cx="2639036" cy="3216803"/>
            </a:xfrm>
            <a:prstGeom prst="rect">
              <a:avLst/>
            </a:prstGeom>
          </p:spPr>
        </p:pic>
      </p:grpSp>
      <p:pic>
        <p:nvPicPr>
          <p:cNvPr id="17" name="Picture 16" descr="S_CH_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117" y="3181350"/>
            <a:ext cx="182008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chrisw\Desktop\100-firewor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0066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60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209550"/>
            <a:ext cx="2743200" cy="857250"/>
          </a:xfrm>
        </p:spPr>
        <p:txBody>
          <a:bodyPr/>
          <a:lstStyle/>
          <a:p>
            <a:pPr algn="l"/>
            <a:r>
              <a:rPr lang="en-US" altLang="zh-TW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3</a:t>
            </a:r>
            <a:r>
              <a:rPr lang="zh-TW" alt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月至</a:t>
            </a:r>
            <a:r>
              <a:rPr lang="en-US" altLang="zh-TW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8</a:t>
            </a:r>
            <a:r>
              <a:rPr lang="zh-TW" alt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月</a:t>
            </a:r>
            <a:r>
              <a:rPr lang="en-US" altLang="zh-TW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</a:br>
            <a:r>
              <a:rPr lang="zh-TW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新夥伴商店總數：</a:t>
            </a:r>
            <a: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102</a:t>
            </a:r>
            <a:b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Apr – Aug 2015</a:t>
            </a:r>
            <a:b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Total number new stores:  102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Heiti TC Light"/>
              <a:cs typeface="Calibri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4690025"/>
              </p:ext>
            </p:extLst>
          </p:nvPr>
        </p:nvGraphicFramePr>
        <p:xfrm>
          <a:off x="533400" y="133350"/>
          <a:ext cx="8077200" cy="485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55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4429582"/>
              </p:ext>
            </p:extLst>
          </p:nvPr>
        </p:nvGraphicFramePr>
        <p:xfrm>
          <a:off x="533400" y="133350"/>
          <a:ext cx="8077200" cy="485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209550"/>
            <a:ext cx="2743200" cy="857250"/>
          </a:xfrm>
        </p:spPr>
        <p:txBody>
          <a:bodyPr/>
          <a:lstStyle/>
          <a:p>
            <a:pPr algn="l"/>
            <a:r>
              <a:rPr lang="en-US" altLang="zh-TW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3</a:t>
            </a:r>
            <a:r>
              <a:rPr lang="zh-TW" alt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月至</a:t>
            </a:r>
            <a:r>
              <a:rPr lang="en-US" altLang="zh-TW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8</a:t>
            </a:r>
            <a:r>
              <a:rPr lang="zh-TW" alt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月</a:t>
            </a:r>
            <a:r>
              <a:rPr lang="en-US" altLang="zh-TW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</a:br>
            <a:r>
              <a:rPr lang="zh-TW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新夥伴商店總數：</a:t>
            </a:r>
            <a: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102</a:t>
            </a:r>
            <a:b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Apr – Aug 2015</a:t>
            </a:r>
            <a:b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Total number new stores:  102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625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3234727"/>
              </p:ext>
            </p:extLst>
          </p:nvPr>
        </p:nvGraphicFramePr>
        <p:xfrm>
          <a:off x="533400" y="133350"/>
          <a:ext cx="8077200" cy="485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28600" y="209550"/>
            <a:ext cx="27432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3</a:t>
            </a:r>
            <a:r>
              <a:rPr lang="zh-TW" alt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月至</a:t>
            </a:r>
            <a:r>
              <a:rPr lang="en-US" altLang="zh-TW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8</a:t>
            </a:r>
            <a:r>
              <a:rPr lang="zh-TW" alt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月</a:t>
            </a:r>
            <a:r>
              <a:rPr lang="en-US" altLang="zh-TW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</a:br>
            <a:r>
              <a:rPr lang="zh-TW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新夥伴商店總數：</a:t>
            </a:r>
            <a: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102</a:t>
            </a:r>
            <a:b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Apr – Aug 2015</a:t>
            </a:r>
            <a:b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Total number new stores:  102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5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2970976"/>
              </p:ext>
            </p:extLst>
          </p:nvPr>
        </p:nvGraphicFramePr>
        <p:xfrm>
          <a:off x="533400" y="133350"/>
          <a:ext cx="8077200" cy="485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209550"/>
            <a:ext cx="2743200" cy="857250"/>
          </a:xfrm>
        </p:spPr>
        <p:txBody>
          <a:bodyPr/>
          <a:lstStyle/>
          <a:p>
            <a:pPr algn="l"/>
            <a:r>
              <a:rPr lang="en-US" altLang="zh-TW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3</a:t>
            </a:r>
            <a:r>
              <a:rPr lang="zh-TW" alt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月至</a:t>
            </a:r>
            <a:r>
              <a:rPr lang="en-US" altLang="zh-TW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8</a:t>
            </a:r>
            <a:r>
              <a:rPr lang="zh-TW" alt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月</a:t>
            </a:r>
            <a:r>
              <a:rPr lang="en-US" altLang="zh-TW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</a:br>
            <a:r>
              <a:rPr lang="zh-TW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新夥伴商店總數：</a:t>
            </a:r>
            <a: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102</a:t>
            </a:r>
            <a:b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Apr – Aug 2015</a:t>
            </a:r>
            <a:b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Heiti TC Light"/>
                <a:cs typeface="Calibri"/>
              </a:rPr>
              <a:t>Total number new stores:  102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78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09" y="2070100"/>
            <a:ext cx="9144001" cy="307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45976" r="9943" b="-15583"/>
          <a:stretch/>
        </p:blipFill>
        <p:spPr>
          <a:xfrm>
            <a:off x="0" y="-258323"/>
            <a:ext cx="9144000" cy="47668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58322"/>
            <a:ext cx="9169402" cy="3677023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2" t="6234" r="13983" b="7013"/>
          <a:stretch/>
        </p:blipFill>
        <p:spPr>
          <a:xfrm>
            <a:off x="6096000" y="1657354"/>
            <a:ext cx="2514598" cy="317910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1503993"/>
            <a:ext cx="7772400" cy="991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5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美安香港入門網站</a:t>
            </a:r>
            <a:endParaRPr lang="en-US" altLang="zh-TW" sz="35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r>
              <a:rPr lang="en-US" altLang="zh-TW" sz="35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HK.SHOP.COM</a:t>
            </a:r>
            <a:endParaRPr lang="en-US" sz="35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9" name="Picture 2" descr="O:\Product_SC\Communications\Graphics\Company Logo\HK.SHOP.COM_Logos\MarketHongKong&amp;Shop.com_Full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56801"/>
            <a:ext cx="3810000" cy="6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0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hinG\Desktop\chart-35773_6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144" y="1044382"/>
            <a:ext cx="6096000" cy="39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74440" y="1998226"/>
            <a:ext cx="2217440" cy="735545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Heiti TC Light"/>
                <a:cs typeface="Calibri"/>
              </a:rPr>
              <a:t>Clothes</a:t>
            </a:r>
          </a:p>
          <a:p>
            <a:pPr marL="0" indent="0" algn="ctr">
              <a:buNone/>
            </a:pP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Heiti TC Light"/>
                <a:cs typeface="Calibri"/>
              </a:rPr>
              <a:t>服飾</a:t>
            </a:r>
            <a:endParaRPr lang="zh-TW" altLang="zh-HK" sz="40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72272" y="1329612"/>
            <a:ext cx="1783904" cy="81009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TW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Food </a:t>
            </a:r>
          </a:p>
          <a:p>
            <a:pPr marL="0" indent="0" algn="ctr">
              <a:buFont typeface="Arial" pitchFamily="34" charset="0"/>
              <a:buNone/>
            </a:pPr>
            <a:r>
              <a:rPr lang="zh-TW" altLang="en-US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食品</a:t>
            </a:r>
            <a:endParaRPr lang="zh-TW" altLang="zh-HK" sz="4000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714600" y="303501"/>
            <a:ext cx="2217440" cy="73554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TW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Restaurant </a:t>
            </a:r>
          </a:p>
          <a:p>
            <a:pPr marL="0" indent="0" algn="ctr">
              <a:buFont typeface="Arial" pitchFamily="34" charset="0"/>
              <a:buNone/>
            </a:pPr>
            <a:r>
              <a:rPr lang="zh-TW" altLang="en-US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餐廳</a:t>
            </a:r>
            <a:endParaRPr lang="zh-TW" altLang="zh-HK" sz="4000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594920" y="2733772"/>
            <a:ext cx="2217440" cy="73554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TW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Electronics</a:t>
            </a:r>
          </a:p>
          <a:p>
            <a:pPr marL="0" indent="0" algn="ctr">
              <a:buFont typeface="Arial" pitchFamily="34" charset="0"/>
              <a:buNone/>
            </a:pPr>
            <a:r>
              <a:rPr lang="zh-TW" altLang="en-US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電子產品</a:t>
            </a:r>
            <a:endParaRPr lang="zh-TW" altLang="zh-HK" sz="4000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1998" y="3920728"/>
            <a:ext cx="9165998" cy="1222772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100" y="4019550"/>
            <a:ext cx="8485832" cy="12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altLang="zh-TW" sz="25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Survey from local UFOs at Product Expos </a:t>
            </a:r>
            <a:endParaRPr lang="en-US" altLang="zh-TW" sz="25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zh-TW" altLang="en-US" sz="25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從每次產品博覽中調查，對象是本地的超連鎖™店主</a:t>
            </a:r>
            <a:endParaRPr lang="en-US" altLang="zh-TW" sz="25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31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hinG\Desktop\chart-35773_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780490"/>
            <a:ext cx="2298396" cy="121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11667" y="3867150"/>
            <a:ext cx="974533" cy="32326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Heiti TC Light"/>
                <a:cs typeface="Calibri"/>
              </a:rPr>
              <a:t>Clothes</a:t>
            </a:r>
          </a:p>
          <a:p>
            <a:pPr marL="0" indent="0" algn="ctr">
              <a:buNone/>
            </a:pP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Heiti TC Light"/>
                <a:cs typeface="Calibri"/>
              </a:rPr>
              <a:t>服飾</a:t>
            </a:r>
            <a:endParaRPr lang="zh-TW" altLang="zh-HK" sz="40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038600" y="3739727"/>
            <a:ext cx="784000" cy="35602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TW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Food </a:t>
            </a:r>
          </a:p>
          <a:p>
            <a:pPr marL="0" indent="0" algn="ctr">
              <a:buFont typeface="Arial" pitchFamily="34" charset="0"/>
              <a:buNone/>
            </a:pPr>
            <a:r>
              <a:rPr lang="zh-TW" altLang="en-US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食品</a:t>
            </a:r>
            <a:endParaRPr lang="zh-TW" altLang="zh-HK" sz="4000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436294" y="3391489"/>
            <a:ext cx="974533" cy="32326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TW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Restaurant </a:t>
            </a:r>
          </a:p>
          <a:p>
            <a:pPr marL="0" indent="0" algn="ctr">
              <a:buFont typeface="Arial" pitchFamily="34" charset="0"/>
              <a:buNone/>
            </a:pPr>
            <a:r>
              <a:rPr lang="zh-TW" altLang="en-US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餐廳</a:t>
            </a:r>
            <a:endParaRPr lang="zh-TW" altLang="zh-HK" sz="4000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71561" y="4095750"/>
            <a:ext cx="974533" cy="32326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TW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Electronics</a:t>
            </a:r>
          </a:p>
          <a:p>
            <a:pPr marL="0" indent="0" algn="ctr">
              <a:buFont typeface="Arial" pitchFamily="34" charset="0"/>
              <a:buNone/>
            </a:pPr>
            <a:r>
              <a:rPr lang="zh-TW" altLang="en-US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電子產品</a:t>
            </a:r>
            <a:endParaRPr lang="zh-TW" altLang="zh-HK" sz="4000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0" name="Bent Arrow 69"/>
          <p:cNvSpPr/>
          <p:nvPr/>
        </p:nvSpPr>
        <p:spPr>
          <a:xfrm flipH="1">
            <a:off x="2921898" y="2833065"/>
            <a:ext cx="507102" cy="1018235"/>
          </a:xfrm>
          <a:prstGeom prst="bentArrow">
            <a:avLst>
              <a:gd name="adj1" fmla="val 25000"/>
              <a:gd name="adj2" fmla="val 24159"/>
              <a:gd name="adj3" fmla="val 25000"/>
              <a:gd name="adj4" fmla="val 4375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1" name="Right Arrow 70"/>
          <p:cNvSpPr/>
          <p:nvPr/>
        </p:nvSpPr>
        <p:spPr>
          <a:xfrm rot="16200000">
            <a:off x="3651964" y="2957091"/>
            <a:ext cx="516233" cy="294505"/>
          </a:xfrm>
          <a:prstGeom prst="rightArrow">
            <a:avLst>
              <a:gd name="adj1" fmla="val 50000"/>
              <a:gd name="adj2" fmla="val 50000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ea typeface="Heiti TC Light"/>
              <a:cs typeface="Calibri"/>
            </a:endParaRPr>
          </a:p>
        </p:txBody>
      </p:sp>
      <p:sp>
        <p:nvSpPr>
          <p:cNvPr id="75" name="Bent Arrow 74"/>
          <p:cNvSpPr/>
          <p:nvPr/>
        </p:nvSpPr>
        <p:spPr>
          <a:xfrm>
            <a:off x="4394384" y="2960786"/>
            <a:ext cx="1215388" cy="710422"/>
          </a:xfrm>
          <a:prstGeom prst="bentArrow">
            <a:avLst>
              <a:gd name="adj1" fmla="val 15653"/>
              <a:gd name="adj2" fmla="val 15986"/>
              <a:gd name="adj3" fmla="val 25000"/>
              <a:gd name="adj4" fmla="val 4375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400" y="1428750"/>
            <a:ext cx="2681557" cy="3292267"/>
            <a:chOff x="152400" y="1428750"/>
            <a:chExt cx="2681557" cy="3292267"/>
          </a:xfrm>
        </p:grpSpPr>
        <p:sp>
          <p:nvSpPr>
            <p:cNvPr id="3" name="Rounded Rectangle 2"/>
            <p:cNvSpPr/>
            <p:nvPr/>
          </p:nvSpPr>
          <p:spPr>
            <a:xfrm>
              <a:off x="152400" y="1428750"/>
              <a:ext cx="2681557" cy="3292267"/>
            </a:xfrm>
            <a:prstGeom prst="roundRect">
              <a:avLst>
                <a:gd name="adj" fmla="val 10672"/>
              </a:avLst>
            </a:prstGeom>
            <a:solidFill>
              <a:schemeClr val="bg1"/>
            </a:solidFill>
            <a:ln w="444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17" name="Picture 2" descr="O:\DS_SC\Partner Store Program\PS Agreement\epacshop company Ltd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63" y="4222751"/>
              <a:ext cx="1269578" cy="423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O:\DS_SC\Partner Store Program\PS Agreement\More Than Once\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00" b="21600"/>
            <a:stretch/>
          </p:blipFill>
          <p:spPr bwMode="auto">
            <a:xfrm>
              <a:off x="1089250" y="2425252"/>
              <a:ext cx="832203" cy="5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6" descr="O:\DS_SC\Partner Store Program\PS Agreement\Grin Soda (Circle Plus)\logo circled plus_resize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813" y="1637911"/>
              <a:ext cx="626372" cy="618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7" descr="O:\DS_SC\Partner Store Program\PS Agreement\Doodle Fashion (Tomato Design)\doodles fashions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603" y="1637911"/>
              <a:ext cx="857954" cy="618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8" descr="O:\DS_SC\Partner Store Program\PS Agreement\Doodle Fashion (Tomato Design)\uniforms logo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72" y="1637911"/>
              <a:ext cx="644785" cy="618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0" descr="O:\DS_SC\Partner Store Program\PS Agreement\C23\C23 Logo_2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62" y="3051372"/>
              <a:ext cx="824353" cy="577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7" descr="O:\DS_SC\Partner Store Program\PS Agreement\At Story\at story logo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05" y="3045472"/>
              <a:ext cx="462014" cy="58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9" descr="O:\DS_SC\Partner Store Program\PS Agreement\Zoccole\logo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477" y="2440946"/>
              <a:ext cx="710672" cy="472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58" descr="M:\Partner Stores Program\Logo_etc_PS\Reebonz\11994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464" y="4229890"/>
              <a:ext cx="1081068" cy="455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4" descr="M:\Partner Stores Program\Logo_etc_PS\Mybag.com\12502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3790950"/>
              <a:ext cx="863899" cy="370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5" descr="M:\Partner Stores Program\Logo_etc_PS\Italy Station\12635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426" y="3780490"/>
              <a:ext cx="862146" cy="369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8" descr="O:\DS_SC\Partner Store Program\PS Agreement\Groovy\logo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7108" y="2403757"/>
              <a:ext cx="557955" cy="557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79" descr="O:\DS_SC\Partner Store Program\PS Agreement\Upper Suit and Style\UPPER_LOGO-01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638550"/>
              <a:ext cx="823686" cy="656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3" descr="M:\Partner Stores Program\Logo_etc_PS\Macy's\macys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448" y="3197513"/>
              <a:ext cx="1022520" cy="364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393963" y="95432"/>
            <a:ext cx="3994336" cy="2673775"/>
            <a:chOff x="1393963" y="95432"/>
            <a:chExt cx="3994336" cy="2673775"/>
          </a:xfrm>
        </p:grpSpPr>
        <p:sp>
          <p:nvSpPr>
            <p:cNvPr id="77" name="Rounded Rectangle 76"/>
            <p:cNvSpPr/>
            <p:nvPr/>
          </p:nvSpPr>
          <p:spPr>
            <a:xfrm>
              <a:off x="1393963" y="95530"/>
              <a:ext cx="3994335" cy="1054343"/>
            </a:xfrm>
            <a:prstGeom prst="roundRect">
              <a:avLst>
                <a:gd name="adj" fmla="val 21401"/>
              </a:avLst>
            </a:prstGeom>
            <a:solidFill>
              <a:schemeClr val="bg1"/>
            </a:solidFill>
            <a:ln w="444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124200" y="95432"/>
              <a:ext cx="2264099" cy="2673775"/>
            </a:xfrm>
            <a:prstGeom prst="roundRect">
              <a:avLst>
                <a:gd name="adj" fmla="val 10672"/>
              </a:avLst>
            </a:prstGeom>
            <a:solidFill>
              <a:schemeClr val="bg1"/>
            </a:solidFill>
            <a:ln w="444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80841" y="118050"/>
              <a:ext cx="389403" cy="962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33" name="Picture 5" descr="O:\DS_SC\Partner Store Program\PS Agreement\Hang Fa\HangFa logo-火鍋甜品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505" y="1276350"/>
              <a:ext cx="728777" cy="40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9" descr="O:\DS_SC\Partner Store Program\PS Agreement\M-Plus\mplus_3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105" y="2256379"/>
              <a:ext cx="480655" cy="480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0" descr="O:\DS_SC\Partner Store Program\PS Agreement\Cooking Art 元朗藝廚農家菜\logo yuenlong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994" y="1962150"/>
              <a:ext cx="1062511" cy="31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3" descr="O:\DS_SC\Partner Store Program\PS Agreement\Rich &amp; Rich Catering Group\fatfat_logo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700" y="219574"/>
              <a:ext cx="652626" cy="508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5" descr="O:\DS_SC\Partner Store Program\PS Agreement\Rich &amp; Rich Catering Group\MJR_logo_2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420" y="787112"/>
              <a:ext cx="757012" cy="39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6" descr="O:\DS_SC\Partner Store Program\PS Agreement\Rich &amp; Rich Catering Group\MJR_logo_3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3371" y="239465"/>
              <a:ext cx="973134" cy="436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51" descr="O:\DS_SC\Partner Store Program\PS Agreement\King's Choice 菜雍坊\kings choice_logo_OL-01_2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682" y="1733550"/>
              <a:ext cx="884823" cy="486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54" descr="O:\DS_SC\Partner Store Program\PS Agreement\Neptune Chiu Chow Restaurant\尖沙咀潮州樓 logo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994" y="1200150"/>
              <a:ext cx="910112" cy="385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73" descr="O:\DS_SC\Partner Store Program\PS Agreement\Gold Beetle Korean Restaurant\goldbeetle Logo.jp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420" y="1617350"/>
              <a:ext cx="888685" cy="26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85" descr="O:\DS_SC\Partner Store Program\PS Agreement\WG Hot Pot鍋居火鍋專門店\logo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617" y="2256378"/>
              <a:ext cx="528888" cy="467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7" descr="O:\DS_SC\Partner Store Program\PS Agreement\Schwaz\Schwaz_logo.jpg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258" y="209550"/>
              <a:ext cx="883142" cy="338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8" descr="O:\DS_SC\Partner Store Program\PS Agreement\Aqua Restaurant &amp; Bar\New Aqua logo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654650"/>
              <a:ext cx="596331" cy="386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Rectangle 77"/>
            <p:cNvSpPr/>
            <p:nvPr/>
          </p:nvSpPr>
          <p:spPr>
            <a:xfrm>
              <a:off x="2978459" y="834200"/>
              <a:ext cx="389403" cy="293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73" name="Picture 3" descr="O:\DS_SC\Partner Store Program\PS Agreement\Shang Chuan Kong\尚川宮 logo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8171" y="375766"/>
              <a:ext cx="629829" cy="59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4" descr="O:\DS_SC\Partner Store Program\PS Agreement\Rich &amp; Rich Catering Group\MJR_logo_1.jpg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1301" y="785960"/>
              <a:ext cx="763627" cy="403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5722294" y="118843"/>
            <a:ext cx="3269306" cy="4873651"/>
            <a:chOff x="5722294" y="118843"/>
            <a:chExt cx="3269306" cy="4873651"/>
          </a:xfrm>
        </p:grpSpPr>
        <p:sp>
          <p:nvSpPr>
            <p:cNvPr id="69" name="Rounded Rectangle 68"/>
            <p:cNvSpPr/>
            <p:nvPr/>
          </p:nvSpPr>
          <p:spPr>
            <a:xfrm>
              <a:off x="5722294" y="118843"/>
              <a:ext cx="3269306" cy="4873651"/>
            </a:xfrm>
            <a:prstGeom prst="roundRect">
              <a:avLst>
                <a:gd name="adj" fmla="val 10672"/>
              </a:avLst>
            </a:prstGeom>
            <a:solidFill>
              <a:schemeClr val="bg1"/>
            </a:solidFill>
            <a:ln w="444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45" name="Picture 3" descr="O:\DS_SC\Partner Store Program\PS Agreement\HKPerfectFoods (Perfect Memorabilia Trading Ltd)\食過便知真相Logo_JPG.jp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3943350"/>
              <a:ext cx="1050366" cy="341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C:\Users\chrisw\Desktop\LC PPT Store logo\LOGO.jp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3867150"/>
              <a:ext cx="912592" cy="43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7" descr="O:\DS_SC\Partner Store Program\PS Agreement\Eagle Wine Store\Invoice-Logo 01.png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793" y="1465794"/>
              <a:ext cx="551428" cy="441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2" descr="O:\DS_SC\Partner Store Program\PS Agreement\Sindy Homemade Bakery\Sindyhmbakery LOGO.pn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5571" y="2046143"/>
              <a:ext cx="764901" cy="51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88" descr="O:\DS_SC\Partner Store Program\PS Agreement\Shanghai Food Limited\shanghaifood logo.png"/>
            <p:cNvPicPr>
              <a:picLocks noChangeAspect="1" noChangeArrowheads="1"/>
            </p:cNvPicPr>
            <p:nvPr/>
          </p:nvPicPr>
          <p:blipFill>
            <a:blip r:embed="rId3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1276" y="2003318"/>
              <a:ext cx="663240" cy="663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4" descr="O:\DS_SC\Partner Store Program\PS Agreement\Chak Tak Food\CT Food Logo.pn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973" y="1527527"/>
              <a:ext cx="981526" cy="325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6" descr="O:\DS_SC\Partner Store Program\PS Agreement\Natural Gourmet Limited 山珍薈有限公司\logo - artwork.jpg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5199" y="703794"/>
              <a:ext cx="695394" cy="678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31" descr="O:\DS_SC\Partner Store Program\PS Agreement\1-One-Products\1one logo.jpg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8393" y="813647"/>
              <a:ext cx="693581" cy="575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32" descr="O:\DS_SC\Partner Store Program\PS Agreement\Shun Bond\Shunbond_Final Version.jp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5403" y="757642"/>
              <a:ext cx="606018" cy="631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39" descr="O:\DS_SC\Partner Store Program\PS Agreement\Sea Oyster - W &amp; W Catering Limited\logo a_2.jpg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112" y="220780"/>
              <a:ext cx="761350" cy="461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50" descr="O:\DS_SC\Partner Store Program\PS Agreement\Organic Corner\OCR_Logo [outlines].png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9779" y="3397634"/>
              <a:ext cx="865517" cy="428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2" descr="O:\DS_SC\Partner Store Program\PS Agreement\Wah Cheong Food\wahcheong_1.jpg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8593" y="2707874"/>
              <a:ext cx="624698" cy="578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3" descr="O:\DS_SC\Partner Store Program\PS Agreement\LDF Food\logo_02.jpg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1162" y="2020000"/>
              <a:ext cx="667769" cy="543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55" descr="M:\Events\Convention\Leadership Conference\PS Fair\Store Logo\Biorganic Elements.jpg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3193" y="229817"/>
              <a:ext cx="885307" cy="443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61" descr="O:\DS_SC\Partner Store Program\PS Agreement\wai yan\waiyanlog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9198" y="1514231"/>
              <a:ext cx="687352" cy="366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67" descr="M:\Partner Stores Program\Logo_etc_PS\lingsik\12484.jpg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9197" y="244621"/>
              <a:ext cx="965196" cy="413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9" descr="O:\DS_SC\Partner Store Program\PS Agreement\DOCLE\Docle Logo.jpg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393" y="2625104"/>
              <a:ext cx="842088" cy="669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71" descr="O:\DS_SC\Partner Store Program\PS Agreement\scatil\scatil logo.jpg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312" y="2003618"/>
              <a:ext cx="692081" cy="567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72" descr="O:\DS_SC\Partner Store Program\PS Agreement\TJ Sauce\logo_black.png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6593" y="832291"/>
              <a:ext cx="746902" cy="557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74" descr="O:\DS_SC\Partner Store Program\PS Agreement\Randawine\Logo.jpg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3257550"/>
              <a:ext cx="830365" cy="543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81" descr="O:\DS_SC\Partner Store Program\PS Agreement\Golden Yummy\Logo_GoldenYummy.jpg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319" y="2608656"/>
              <a:ext cx="891843" cy="685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82" descr="O:\DS_SC\Partner Store Program\PS Agreement\Pure Agriculture\purenatural_logo.jpg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556" y="3366716"/>
              <a:ext cx="587177" cy="485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84" descr="O:\DS_SC\Partner Store Program\PS Agreement\Lucky Ocean International Limited\logo.jpg"/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7733" y="2696353"/>
              <a:ext cx="596460" cy="521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6" descr="O:\DS_SC\Partner Store Program\PS Agreement\LeeOnShop\Lee On Logo.jpg"/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2031" y="4442874"/>
              <a:ext cx="682421" cy="457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9" descr="O:\DS_SC\Partner Store Program\PS Agreement\201314 Cake Shop\201314 logo.jpg"/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949" y="4346614"/>
              <a:ext cx="767550" cy="568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18" descr="O:\DS_SC\Partner Store Program\PS Agreement\International Association Of Organic Food Limited 國際有機食品協會有限公司\IAOF-Logo-eng-chi-L_resized.png"/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3875082"/>
              <a:ext cx="485775" cy="478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9" descr="O:\DS_SC\Partner Store Program\PS Agreement\I-fruit\i-fruit Logo.jpg"/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7516" y="4400550"/>
              <a:ext cx="568684" cy="499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17674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158115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571876"/>
            <a:ext cx="9144000" cy="158115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3016979"/>
            <a:ext cx="457200" cy="31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772400" y="2563253"/>
            <a:ext cx="1371600" cy="857250"/>
          </a:xfrm>
        </p:spPr>
        <p:txBody>
          <a:bodyPr/>
          <a:lstStyle/>
          <a:p>
            <a:pPr algn="l"/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5%</a:t>
            </a:r>
            <a:r>
              <a:rPr lang="zh-TW" alt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IBV</a:t>
            </a:r>
            <a:b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</a:br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2%</a:t>
            </a: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  <a:ea typeface="華康儷中黑" panose="020B0509000000000000" pitchFamily="49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1709210"/>
            <a:ext cx="4267200" cy="180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0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158115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571876"/>
            <a:ext cx="9144000" cy="158115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772400" y="2933700"/>
            <a:ext cx="1371600" cy="857250"/>
          </a:xfrm>
        </p:spPr>
        <p:txBody>
          <a:bodyPr/>
          <a:lstStyle/>
          <a:p>
            <a:pPr algn="l"/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3.5% </a:t>
            </a:r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IBV</a:t>
            </a: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  <a:ea typeface="華康儷中黑" panose="020B0509000000000000" pitchFamily="49" charset="-12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1809750"/>
            <a:ext cx="3467100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2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158115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571876"/>
            <a:ext cx="9144000" cy="158115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72400" y="2933700"/>
            <a:ext cx="13716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2% IBV</a:t>
            </a: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  <a:ea typeface="華康儷中黑" panose="020B0509000000000000" pitchFamily="49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095500"/>
            <a:ext cx="211137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158115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571876"/>
            <a:ext cx="9144000" cy="158115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3016979"/>
            <a:ext cx="457200" cy="31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772400" y="2563253"/>
            <a:ext cx="1371600" cy="857250"/>
          </a:xfrm>
        </p:spPr>
        <p:txBody>
          <a:bodyPr/>
          <a:lstStyle/>
          <a:p>
            <a:pPr algn="l"/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8</a:t>
            </a:r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%</a:t>
            </a:r>
            <a:r>
              <a:rPr lang="zh-TW" alt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IBV</a:t>
            </a:r>
            <a:b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</a:br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2%</a:t>
            </a: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  <a:ea typeface="華康儷中黑" panose="020B0509000000000000" pitchFamily="49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8161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7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158115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571876"/>
            <a:ext cx="9144000" cy="158115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3016979"/>
            <a:ext cx="457200" cy="31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772400" y="2563253"/>
            <a:ext cx="1371600" cy="857250"/>
          </a:xfrm>
        </p:spPr>
        <p:txBody>
          <a:bodyPr/>
          <a:lstStyle/>
          <a:p>
            <a:pPr algn="l"/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5%</a:t>
            </a:r>
            <a:r>
              <a:rPr lang="zh-TW" alt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IBV</a:t>
            </a:r>
            <a:b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</a:br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2%</a:t>
            </a: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  <a:ea typeface="華康儷中黑" panose="020B0509000000000000" pitchFamily="49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98887"/>
            <a:ext cx="334327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7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158115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571876"/>
            <a:ext cx="9144000" cy="158115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72400" y="2933700"/>
            <a:ext cx="13716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2% IBV</a:t>
            </a: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  <a:ea typeface="華康儷中黑" panose="020B0509000000000000" pitchFamily="49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885950"/>
            <a:ext cx="4090706" cy="14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1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158115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571876"/>
            <a:ext cx="9144000" cy="158115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3016979"/>
            <a:ext cx="457200" cy="31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772400" y="2563253"/>
            <a:ext cx="1371600" cy="857250"/>
          </a:xfrm>
        </p:spPr>
        <p:txBody>
          <a:bodyPr/>
          <a:lstStyle/>
          <a:p>
            <a:pPr algn="l"/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4%</a:t>
            </a:r>
            <a:r>
              <a:rPr lang="zh-TW" alt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IBV</a:t>
            </a:r>
            <a:b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</a:br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3%</a:t>
            </a: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  <a:ea typeface="華康儷中黑" panose="020B0509000000000000" pitchFamily="49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931670"/>
            <a:ext cx="228600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5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09" y="2070100"/>
            <a:ext cx="9144001" cy="307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45976" r="9943" b="-15583"/>
          <a:stretch/>
        </p:blipFill>
        <p:spPr>
          <a:xfrm>
            <a:off x="0" y="-258323"/>
            <a:ext cx="9144000" cy="47668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58322"/>
            <a:ext cx="9169402" cy="3677023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2" t="6234" r="13983" b="7013"/>
          <a:stretch/>
        </p:blipFill>
        <p:spPr>
          <a:xfrm>
            <a:off x="6096000" y="1657354"/>
            <a:ext cx="2514598" cy="3179101"/>
          </a:xfrm>
          <a:prstGeom prst="rect">
            <a:avLst/>
          </a:prstGeom>
        </p:spPr>
      </p:pic>
      <p:pic>
        <p:nvPicPr>
          <p:cNvPr id="9" name="Picture 2" descr="O:\Product_SC\Communications\Graphics\Company Logo\HK.SHOP.COM_Logos\MarketHongKong&amp;Shop.com_Full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56801"/>
            <a:ext cx="3810000" cy="6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54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t="9259" r="9626" b="16545"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38200" y="28575"/>
            <a:ext cx="7620000" cy="942975"/>
          </a:xfrm>
          <a:prstGeom prst="roundRect">
            <a:avLst>
              <a:gd name="adj" fmla="val 833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2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700" b="77000" l="0" r="100000">
                        <a14:foregroundMark x1="11500" y1="69100" x2="11500" y2="69100"/>
                        <a14:foregroundMark x1="11400" y1="68700" x2="11400" y2="68700"/>
                        <a14:foregroundMark x1="17200" y1="64000" x2="17200" y2="64000"/>
                        <a14:foregroundMark x1="17300" y1="62800" x2="17300" y2="62800"/>
                        <a14:foregroundMark x1="2900" y1="59300" x2="92500" y2="63500"/>
                        <a14:foregroundMark x1="85000" y1="67600" x2="98700" y2="70100"/>
                        <a14:foregroundMark x1="1200" y1="56900" x2="98600" y2="577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634" b="23183"/>
          <a:stretch/>
        </p:blipFill>
        <p:spPr>
          <a:xfrm>
            <a:off x="9441" y="3906982"/>
            <a:ext cx="9134560" cy="123651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0" y="1632978"/>
            <a:ext cx="5791200" cy="857250"/>
          </a:xfrm>
        </p:spPr>
        <p:txBody>
          <a:bodyPr>
            <a:noAutofit/>
          </a:bodyPr>
          <a:lstStyle/>
          <a:p>
            <a:r>
              <a:rPr lang="en-US" altLang="zh-TW" sz="36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2015 </a:t>
            </a:r>
            <a:r>
              <a:rPr lang="zh-TW" altLang="en-US" sz="3600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美安香港成功領袖會議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7042" y="2343150"/>
            <a:ext cx="5582774" cy="55399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0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MHK Leadership Conference 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9" b="17701"/>
          <a:stretch/>
        </p:blipFill>
        <p:spPr>
          <a:xfrm>
            <a:off x="0" y="1052280"/>
            <a:ext cx="3470030" cy="28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2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2" b="4985"/>
          <a:stretch/>
        </p:blipFill>
        <p:spPr bwMode="auto">
          <a:xfrm>
            <a:off x="-12700" y="0"/>
            <a:ext cx="921074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chrisw\Desktop\NewTag-Red-wWhtLtr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46162"/>
            <a:ext cx="2158861" cy="13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7" b="5037"/>
          <a:stretch/>
        </p:blipFill>
        <p:spPr bwMode="auto">
          <a:xfrm>
            <a:off x="-36512" y="-2022"/>
            <a:ext cx="9189720" cy="49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7686675" y="209550"/>
            <a:ext cx="762000" cy="609600"/>
          </a:xfrm>
          <a:prstGeom prst="roundRect">
            <a:avLst>
              <a:gd name="adj" fmla="val 11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b="4995"/>
          <a:stretch/>
        </p:blipFill>
        <p:spPr bwMode="auto">
          <a:xfrm>
            <a:off x="-36512" y="0"/>
            <a:ext cx="9204396" cy="492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2700" y="209550"/>
            <a:ext cx="914400" cy="609600"/>
          </a:xfrm>
          <a:prstGeom prst="roundRect">
            <a:avLst>
              <a:gd name="adj" fmla="val 11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388420" y="196850"/>
            <a:ext cx="679380" cy="609600"/>
          </a:xfrm>
          <a:prstGeom prst="roundRect">
            <a:avLst>
              <a:gd name="adj" fmla="val 11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1" b="5076"/>
          <a:stretch/>
        </p:blipFill>
        <p:spPr bwMode="auto">
          <a:xfrm>
            <a:off x="-36512" y="0"/>
            <a:ext cx="9189720" cy="489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99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9" grpId="2" animBg="1"/>
      <p:bldP spid="11" grpId="0" animBg="1"/>
      <p:bldP spid="11" grpId="1" animBg="1"/>
      <p:bldP spid="1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9608" r="3149" b="4901"/>
          <a:stretch/>
        </p:blipFill>
        <p:spPr bwMode="auto">
          <a:xfrm>
            <a:off x="0" y="0"/>
            <a:ext cx="9144000" cy="517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104900" y="2673350"/>
            <a:ext cx="6934200" cy="2184400"/>
          </a:xfrm>
          <a:prstGeom prst="roundRect">
            <a:avLst>
              <a:gd name="adj" fmla="val 833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13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0" b="4540"/>
          <a:stretch/>
        </p:blipFill>
        <p:spPr bwMode="auto">
          <a:xfrm>
            <a:off x="2514600" y="-7905750"/>
            <a:ext cx="9144000" cy="491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7"/>
          <a:stretch/>
        </p:blipFill>
        <p:spPr bwMode="auto">
          <a:xfrm>
            <a:off x="0" y="0"/>
            <a:ext cx="9189720" cy="519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8"/>
          <a:stretch/>
        </p:blipFill>
        <p:spPr bwMode="auto">
          <a:xfrm>
            <a:off x="0" y="1813"/>
            <a:ext cx="9189720" cy="520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3"/>
            <a:ext cx="918972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8972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8972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3"/>
            <a:ext cx="918972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918972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0" b="57104"/>
          <a:stretch/>
        </p:blipFill>
        <p:spPr bwMode="auto">
          <a:xfrm>
            <a:off x="0" y="-400050"/>
            <a:ext cx="918972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chrisw\Desktop\NewTag-Red-wWhtLtrs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46162"/>
            <a:ext cx="2158861" cy="13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2700" y="4229100"/>
            <a:ext cx="3846512" cy="288925"/>
          </a:xfrm>
          <a:prstGeom prst="roundRect">
            <a:avLst>
              <a:gd name="adj" fmla="val 833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2700" y="0"/>
            <a:ext cx="9236330" cy="27429545"/>
            <a:chOff x="-12268200" y="-19414920"/>
            <a:chExt cx="13754100" cy="4084617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32"/>
            <a:stretch/>
          </p:blipFill>
          <p:spPr bwMode="auto">
            <a:xfrm>
              <a:off x="-12268200" y="-19414920"/>
              <a:ext cx="13716001" cy="766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11"/>
            <a:stretch/>
          </p:blipFill>
          <p:spPr bwMode="auto">
            <a:xfrm>
              <a:off x="-12268200" y="-12172950"/>
              <a:ext cx="13716000" cy="76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22"/>
            <a:stretch/>
          </p:blipFill>
          <p:spPr bwMode="auto">
            <a:xfrm>
              <a:off x="-12249150" y="-4972050"/>
              <a:ext cx="13716000" cy="769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33"/>
            <a:stretch/>
          </p:blipFill>
          <p:spPr bwMode="auto">
            <a:xfrm>
              <a:off x="-12249150" y="885824"/>
              <a:ext cx="13716000" cy="768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56"/>
            <a:stretch/>
          </p:blipFill>
          <p:spPr bwMode="auto">
            <a:xfrm>
              <a:off x="-12249150" y="7991474"/>
              <a:ext cx="13716000" cy="766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45" b="8666"/>
            <a:stretch/>
          </p:blipFill>
          <p:spPr bwMode="auto">
            <a:xfrm>
              <a:off x="-12230100" y="14839950"/>
              <a:ext cx="13716000" cy="659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834177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97531E-6 L 4.16667E-6 -4.32932 " pathEditMode="relative" rAng="0" ptsTypes="AA">
                                      <p:cBhvr>
                                        <p:cTn id="6" dur="1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18458" y="285750"/>
            <a:ext cx="2295653" cy="4456796"/>
            <a:chOff x="-1217139" y="360590"/>
            <a:chExt cx="2568533" cy="4986566"/>
          </a:xfrm>
        </p:grpSpPr>
        <p:pic>
          <p:nvPicPr>
            <p:cNvPr id="1028" name="Picture 4" descr="C:\Users\chrisw\Desktop\照片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0600" y="1260023"/>
              <a:ext cx="2144485" cy="3216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chrisw\Desktop\iphone_PNG572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7139" y="360590"/>
              <a:ext cx="2568533" cy="4986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3416397" y="310240"/>
            <a:ext cx="2295653" cy="4456796"/>
            <a:chOff x="3443514" y="81640"/>
            <a:chExt cx="2568533" cy="4986566"/>
          </a:xfrm>
        </p:grpSpPr>
        <p:pic>
          <p:nvPicPr>
            <p:cNvPr id="1026" name="Picture 2" descr="C:\Users\chrisw\Desktop\照片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971551"/>
              <a:ext cx="2144485" cy="3216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C:\Users\chrisw\Desktop\iphone_PNG572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3514" y="81640"/>
              <a:ext cx="2568533" cy="4986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6119005" y="314701"/>
            <a:ext cx="2295653" cy="4456796"/>
            <a:chOff x="7012461" y="96154"/>
            <a:chExt cx="2568533" cy="4986566"/>
          </a:xfrm>
        </p:grpSpPr>
        <p:pic>
          <p:nvPicPr>
            <p:cNvPr id="1027" name="Picture 3" descr="C:\Users\chrisw\Desktop\照片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992415"/>
              <a:ext cx="2144485" cy="3216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chrisw\Desktop\iphone_PNG572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2461" y="96154"/>
              <a:ext cx="2568533" cy="4986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687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1" b="4654"/>
          <a:stretch/>
        </p:blipFill>
        <p:spPr bwMode="auto">
          <a:xfrm>
            <a:off x="-12700" y="0"/>
            <a:ext cx="9210745" cy="48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667000" y="314325"/>
            <a:ext cx="33528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09874" y="390525"/>
            <a:ext cx="117157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43200" y="366325"/>
            <a:ext cx="127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餐廳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562600" y="314325"/>
            <a:ext cx="4572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 b="4964"/>
          <a:stretch/>
        </p:blipFill>
        <p:spPr bwMode="auto">
          <a:xfrm>
            <a:off x="-12701" y="-1"/>
            <a:ext cx="9162181" cy="48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048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4" grpId="0"/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167</Words>
  <Application>Microsoft Office PowerPoint</Application>
  <PresentationFormat>On-screen Show (16:9)</PresentationFormat>
  <Paragraphs>42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3月至8月 新夥伴商店總數：102  Apr – Aug 2015 Total number new stores:  102</vt:lpstr>
      <vt:lpstr>3月至8月 新夥伴商店總數：102  Apr – Aug 2015 Total number new stores:  102</vt:lpstr>
      <vt:lpstr>PowerPoint Presentation</vt:lpstr>
      <vt:lpstr>3月至8月 新夥伴商店總數：102  Apr – Aug 2015 Total number new stores:  102</vt:lpstr>
      <vt:lpstr>PowerPoint Presentation</vt:lpstr>
      <vt:lpstr>PowerPoint Presentation</vt:lpstr>
      <vt:lpstr>5% IBV 2%</vt:lpstr>
      <vt:lpstr>3.5% IBV</vt:lpstr>
      <vt:lpstr>PowerPoint Presentation</vt:lpstr>
      <vt:lpstr>8% IBV 2%</vt:lpstr>
      <vt:lpstr>5% IBV 2%</vt:lpstr>
      <vt:lpstr>PowerPoint Presentation</vt:lpstr>
      <vt:lpstr>4% IBV 3%</vt:lpstr>
      <vt:lpstr>PowerPoint Presentation</vt:lpstr>
      <vt:lpstr>2015 美安香港成功領袖會議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Penelope Chan</dc:creator>
  <cp:lastModifiedBy>Monie Chan</cp:lastModifiedBy>
  <cp:revision>83</cp:revision>
  <dcterms:created xsi:type="dcterms:W3CDTF">2015-08-21T05:01:04Z</dcterms:created>
  <dcterms:modified xsi:type="dcterms:W3CDTF">2015-09-16T08:01:10Z</dcterms:modified>
</cp:coreProperties>
</file>